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80" r:id="rId3"/>
    <p:sldId id="257" r:id="rId4"/>
    <p:sldId id="259" r:id="rId5"/>
    <p:sldId id="260" r:id="rId6"/>
    <p:sldId id="290" r:id="rId7"/>
    <p:sldId id="291" r:id="rId8"/>
    <p:sldId id="293" r:id="rId9"/>
    <p:sldId id="292" r:id="rId10"/>
    <p:sldId id="283" r:id="rId11"/>
    <p:sldId id="294" r:id="rId12"/>
    <p:sldId id="295" r:id="rId13"/>
    <p:sldId id="287" r:id="rId14"/>
    <p:sldId id="299" r:id="rId15"/>
    <p:sldId id="288" r:id="rId16"/>
    <p:sldId id="300" r:id="rId17"/>
    <p:sldId id="303" r:id="rId18"/>
    <p:sldId id="304" r:id="rId19"/>
    <p:sldId id="307" r:id="rId20"/>
    <p:sldId id="308" r:id="rId21"/>
    <p:sldId id="301" r:id="rId22"/>
    <p:sldId id="277" r:id="rId23"/>
    <p:sldId id="302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맑은 고딕" panose="020B0503020000020004" pitchFamily="34" charset="-127"/>
      <p:regular r:id="rId26"/>
      <p:bold r:id="rId27"/>
    </p:embeddedFont>
    <p:embeddedFont>
      <p:font typeface="배달의민족 도현" panose="020B0600000101010101" pitchFamily="34" charset="-127"/>
      <p:regular r:id="rId28"/>
    </p:embeddedFont>
    <p:embeddedFont>
      <p:font typeface="배달의민족 한나체 Pro" panose="020B0600000101010101" pitchFamily="34" charset="-127"/>
      <p:regular r:id="rId29"/>
    </p:embeddedFont>
    <p:embeddedFont>
      <p:font typeface="BM HANNA Air" panose="020B0600000101010101" pitchFamily="34" charset="-127"/>
      <p:regular r:id="rId30"/>
    </p:embeddedFont>
    <p:embeddedFont>
      <p:font typeface="BM HANNA Pro" panose="020B0600000101010101" pitchFamily="34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CE"/>
    <a:srgbClr val="639FFF"/>
    <a:srgbClr val="B95EFF"/>
    <a:srgbClr val="FE57BA"/>
    <a:srgbClr val="FAE100"/>
    <a:srgbClr val="292C34"/>
    <a:srgbClr val="D8E5F0"/>
    <a:srgbClr val="E6E6E6"/>
    <a:srgbClr val="C5D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89"/>
    <p:restoredTop sz="76406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52CB5-2627-8648-96AA-668CCA003578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843F3-692A-4B46-9BFA-7F791D60D42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166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news.co.kr/news/articleView.html?idxno=29679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iss.kr/search/detail/DetailView.do?p_mat_type=be54d9b8bc7cdb09&amp;control_no=71f61f69090562edffe0bdc3ef48d419#redirec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946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89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92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9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820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162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" altLang="ko-K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http://www.gnnews.co.kr/news/articleView.html?idxno=296798</a:t>
            </a:r>
            <a:endParaRPr lang="en" altLang="ko-KR" b="0" dirty="0">
              <a:effectLst/>
            </a:endParaRPr>
          </a:p>
          <a:p>
            <a:pPr rtl="0"/>
            <a:r>
              <a:rPr lang="en" altLang="ko-KR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http://www.riss.kr/search/detail/DetailView.do?p_mat_type=be54d9b8bc7cdb09&amp;control_no=71f61f69090562edffe0bdc3ef48d419#redirect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 </a:t>
            </a:r>
            <a:endParaRPr lang="en" altLang="ko-KR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북한산 국립공원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탐방객의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기상환경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 연구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중앙대학교 유 영 석 교수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648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000"/>
              </a:spcBef>
            </a:pPr>
            <a:endParaRPr lang="ko-KR" altLang="en-US" sz="1200" b="1" dirty="0"/>
          </a:p>
          <a:p>
            <a:pPr algn="l">
              <a:spcBef>
                <a:spcPts val="1000"/>
              </a:spcBef>
            </a:pP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이 중에서 월 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회 이상 등산한다는 응답도 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1,300</a:t>
            </a:r>
            <a:r>
              <a:rPr lang="ko-KR" altLang="en-US" sz="1200" b="1" dirty="0">
                <a:latin typeface="Arial"/>
                <a:ea typeface="Arial"/>
                <a:cs typeface="Arial"/>
                <a:sym typeface="Arial"/>
              </a:rPr>
              <a:t>만 명에 이른다</a:t>
            </a:r>
            <a:r>
              <a:rPr lang="en-US" altLang="ko-KR" sz="1200" b="1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algn="l">
              <a:spcBef>
                <a:spcPts val="1000"/>
              </a:spcBef>
            </a:pPr>
            <a:r>
              <a:rPr lang="ko-KR" altLang="en-US" sz="1200" b="1" dirty="0"/>
              <a:t>주</a:t>
            </a:r>
            <a:r>
              <a:rPr lang="en-US" altLang="ko-KR" sz="1200" b="1" dirty="0"/>
              <a:t>5</a:t>
            </a:r>
            <a:r>
              <a:rPr lang="ko-KR" altLang="en-US" sz="1200" b="1" dirty="0"/>
              <a:t>일 근무에 따른 여가활동 조사 결과 등산이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위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통계청</a:t>
            </a:r>
            <a:r>
              <a:rPr lang="en-US" altLang="ko-KR" sz="1200" b="1" dirty="0"/>
              <a:t>)</a:t>
            </a:r>
            <a:endParaRPr lang="ko-KR" alt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/>
              <a:t>또한 등산 수요가 계속 증가하고 있어</a:t>
            </a:r>
            <a:r>
              <a:rPr lang="en-US" altLang="ko-KR" dirty="0"/>
              <a:t>, </a:t>
            </a:r>
            <a:r>
              <a:rPr lang="ko-KR" altLang="en-US" dirty="0"/>
              <a:t>등산로정보는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일반국민뿐만 아니라 관련 </a:t>
            </a:r>
            <a:r>
              <a:rPr lang="ko-KR" altLang="en-US" dirty="0"/>
              <a:t>기업에 반드시 필요한 정보로서 그 수요는 지속적으로 증가할 것으로 예상된다</a:t>
            </a:r>
            <a:r>
              <a:rPr lang="en-US" altLang="ko-KR" dirty="0"/>
              <a:t>. - </a:t>
            </a:r>
            <a:r>
              <a:rPr lang="ko-KR" altLang="en-US" dirty="0"/>
              <a:t>산림청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•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2016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1601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2017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2540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2018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2055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건으로 매년 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만 건을 웃돈다</a:t>
            </a:r>
            <a:r>
              <a:rPr lang="en-US" altLang="ko-KR" dirty="0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54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70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380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산악사고의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오래걸린다</a:t>
            </a:r>
            <a:endParaRPr lang="ko-KR" altLang="en-US" b="0" dirty="0">
              <a:effectLst/>
            </a:endParaRPr>
          </a:p>
          <a:p>
            <a:pPr rtl="0"/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작동 안해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안전지킴이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 해결책 의미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ㄴㄴ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예방이 매우 중요</a:t>
            </a:r>
            <a:endParaRPr lang="en-US" altLang="ko-KR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자살추정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추락은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출동건수는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적으나 인명피해가 상대적으로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높은것으로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사망자 또는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 이상 부상자 발생 경우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Top4 : 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자살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수난사고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추락사고</a:t>
            </a:r>
            <a:r>
              <a:rPr kumimoji="1" lang="en-US" altLang="ko-KR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산악사고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br>
              <a:rPr lang="ko-KR" altLang="en-US" dirty="0"/>
            </a:b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427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산악사고의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오래걸린다</a:t>
            </a:r>
            <a:endParaRPr lang="ko-KR" altLang="en-US" b="0" dirty="0">
              <a:effectLst/>
            </a:endParaRPr>
          </a:p>
          <a:p>
            <a:pPr rtl="0"/>
            <a:r>
              <a:rPr lang="en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작동 안해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안전지킴이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등등 해결책 의미 </a:t>
            </a:r>
            <a:r>
              <a:rPr lang="ko-KR" alt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ㄴㄴ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예방이 매우 중요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00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13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3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843F3-692A-4B46-9BFA-7F791D60D42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599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8EC1D-4363-874C-BCF3-AFBB116F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E91E44-474C-494B-845E-1A33709C9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E3FF7-E632-934C-84C0-307BE7E4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51BFB-40D8-F346-BDBF-29C121DB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5ACBC-07F4-BD44-9801-AB9651DF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02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6F629-9966-3641-96C9-935E1993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86EF1D-C6BC-C24E-BE77-D028A625F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B4D71-D3D4-6A47-B063-C8D646BB1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663B1D-4653-4B45-A7C4-81391095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C794E-AFFE-8E45-B5EA-972DEEBC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8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EBDA88-3682-A345-80BA-171C4826F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AB7F63-0F44-6B45-93F5-2124B3867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88D62-10E4-4642-997E-4EE640BC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A10D6-1E7C-F447-8FD6-504B6C8A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C974B-B614-0349-9835-7DD7AC7D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769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6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60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81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7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52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46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61DE5-9EA6-574E-A336-AF5E34CB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6A045-3697-D646-AD61-0EE35B04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F38B4-3CA5-6941-9087-C566D51C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14278-7416-5343-A832-7AA12F40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AAABE-FB3D-CA43-9A44-7B316610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3028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67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55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178AE-D171-724D-AC65-5640D23A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E64F3-FC46-9947-AA7E-0765CC5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CDCA1-54C5-344B-89C3-20983604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C436E-C00A-B94E-B222-7E40A796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98A1E-85FD-4D48-A5B8-43FF911B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85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C0CA8-6AB8-7740-8012-2238A035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B453A-5142-644A-8556-DB2B3CA90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1A350E-932D-3141-916C-803D2F3CB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207CA-84CD-B846-A2F5-DDFE5B32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1FBC0-D7ED-0B4A-A3FB-22FE7F3F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1C97D-9217-7C4F-8E3C-6BCBEEEC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24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B683-505F-624C-BE7E-F49BC225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D9A01-B8BE-EA4F-90E5-9713B213A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3AD19C-5E77-6545-9252-ED00AF6C2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B94850-F4DF-7744-9708-DF7DA6056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86322-3D4B-734C-AB28-58D170735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0AC5B0-D51D-194F-82F4-F3D12C7F4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AFC7B0-C82F-E345-B93C-F05C6C2D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B8C399-B5C2-6640-B7F5-35A34293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08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55A9E-A7F2-2241-9AB1-ED445117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0FE2C0-32BD-BE49-AD69-65F3619A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214AB0-114A-3543-ABB9-0C901AC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CBF19-6071-CE46-ACE8-DA0C376B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79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87A9EB-F223-844C-B6A0-E149CEC4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D4EB80-810B-0C4A-92BB-55EE57EB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2D76CA-E70B-CB4B-AF7B-7D21E9DE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28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6196E-4886-134C-9C81-97C2372D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E5D60-177A-F14E-8F53-C1A1040B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989AF-DC69-8241-9D60-5DF82962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4A92B2-F621-D742-8E62-5750CE35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A8E77-37FC-9D48-A96A-01A63A7C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92A8A6-817B-F449-90F3-9EEB23B4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4AFE8-34AE-5E4A-B98C-3C8E621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2141C3-08D8-264A-9D6B-21E5E112C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1A379-BE09-794D-A844-17BB34EAD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5B18A-FE50-5744-B458-1E648223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6905F-35C5-5546-9AF1-5E320B93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3D6DC-52ED-B04A-8BA3-9ADADAE3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717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50B4E-42DA-A141-AA2B-AC2FCE47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F93FE-0358-0F4A-8186-99605E6EF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2ADBB7-751E-A841-9C3C-A83A750CF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CAB0-D227-BB4B-99AB-A3B4543605FC}" type="datetimeFigureOut">
              <a:rPr kumimoji="1" lang="ko-KR" altLang="en-US" smtClean="0"/>
              <a:t>2019. 8. 14.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778D7-ADE3-9A4C-B6AE-3765604BB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8CE4C-B2F4-2C48-8DF5-A20493122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9567-92BC-E64A-A587-6BA77AC3D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0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2019. 8. 14.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3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ss.kr/search/detail/DetailView.do?p_mat_type=be54d9b8bc7cdb09&amp;control_no=71f61f69090562edffe0bdc3ef48d419#redirect" TargetMode="External"/><Relationship Id="rId3" Type="http://schemas.openxmlformats.org/officeDocument/2006/relationships/hyperlink" Target="https://www.msn.com/ko-kr/news/national/119-%EC%82%B0%EC%95%85%EA%B5%AC%EC%A1%B0-%EB%A7%A4%EB%85%84-1%EB%A7%8C%EA%B1%B4-%EB%84%98%EC%96%B4%E2%80%A6%EB%AC%B4%EB%A6%AC%ED%95%9C-%EC%82%B0%ED%96%89-%ED%94%BC%ED%95%B4%EC%95%BC/ar-BBTScs7" TargetMode="External"/><Relationship Id="rId7" Type="http://schemas.openxmlformats.org/officeDocument/2006/relationships/hyperlink" Target="http://www.gnnews.co.kr/news/articleView.html?idxno=296798" TargetMode="External"/><Relationship Id="rId2" Type="http://schemas.openxmlformats.org/officeDocument/2006/relationships/hyperlink" Target="http://blog.daum.net/_blog/BlogTypeView.do?blogid=0B1aZ&amp;articleno=16908128&amp;categoryId=982349&amp;regdt=201806281140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osis.kr/statisticsList/statisticsListIndex.do?menuId=M_01_01&amp;vwcd=MT_ZTITLE&amp;parmTabId=M_01_01&amp;parentId=D2.1;D2_15606.2;#SelectStatsBoxDiv" TargetMode="External"/><Relationship Id="rId5" Type="http://schemas.openxmlformats.org/officeDocument/2006/relationships/hyperlink" Target="https://www.yna.co.kr/view/AKR20171015043700030" TargetMode="External"/><Relationship Id="rId4" Type="http://schemas.openxmlformats.org/officeDocument/2006/relationships/hyperlink" Target="https://www.data.go.kr/emphasisData/show.do?coreDataInsttCode=1400000&amp;coreDataSn=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3F060E-14C1-6B46-8763-6CE5FE54F4B2}"/>
              </a:ext>
            </a:extLst>
          </p:cNvPr>
          <p:cNvSpPr txBox="1"/>
          <p:nvPr/>
        </p:nvSpPr>
        <p:spPr>
          <a:xfrm>
            <a:off x="2439390" y="2721114"/>
            <a:ext cx="7313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위치기반 산악사고 위험 예측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7B9303-DA26-ED43-8F03-FBCCA0AB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1685" y="1837403"/>
            <a:ext cx="1959359" cy="883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AADF1-6781-C445-AF50-A84810B4AF55}"/>
              </a:ext>
            </a:extLst>
          </p:cNvPr>
          <p:cNvSpPr txBox="1"/>
          <p:nvPr/>
        </p:nvSpPr>
        <p:spPr>
          <a:xfrm>
            <a:off x="5431395" y="3429000"/>
            <a:ext cx="1329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-6</a:t>
            </a:r>
            <a:r>
              <a:rPr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조</a:t>
            </a:r>
            <a:r>
              <a:rPr lang="en-US" altLang="ko-KR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-</a:t>
            </a:r>
            <a:endParaRPr lang="ko-KR" altLang="en-US" sz="40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7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2677641" y="1734910"/>
            <a:ext cx="6968574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위치기반 산악사고 위험 예측 시스템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9F9D-D57F-CA4F-A09D-D4FD0C08D906}"/>
              </a:ext>
            </a:extLst>
          </p:cNvPr>
          <p:cNvSpPr/>
          <p:nvPr/>
        </p:nvSpPr>
        <p:spPr>
          <a:xfrm>
            <a:off x="2984747" y="3165015"/>
            <a:ext cx="6512859" cy="324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등산객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/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관련 정부 기관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에게  </a:t>
            </a:r>
            <a:endParaRPr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산악사고 위험도 예측 정보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를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제공하여 </a:t>
            </a:r>
            <a:endParaRPr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보다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안전한 등산 환경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을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구축하도록 한다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BCC2F6-193D-D546-8F0F-C527441354BC}"/>
              </a:ext>
            </a:extLst>
          </p:cNvPr>
          <p:cNvGrpSpPr/>
          <p:nvPr/>
        </p:nvGrpSpPr>
        <p:grpSpPr>
          <a:xfrm>
            <a:off x="2247520" y="3165015"/>
            <a:ext cx="737226" cy="2333815"/>
            <a:chOff x="2124635" y="4028468"/>
            <a:chExt cx="737226" cy="2333815"/>
          </a:xfrm>
        </p:grpSpPr>
        <p:cxnSp>
          <p:nvCxnSpPr>
            <p:cNvPr id="6" name="꺾인 연결선[E] 5">
              <a:extLst>
                <a:ext uri="{FF2B5EF4-FFF2-40B4-BE49-F238E27FC236}">
                  <a16:creationId xmlns:a16="http://schemas.microsoft.com/office/drawing/2014/main" id="{70ECE7FD-5F23-034A-9452-D11B7B65CA86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rot="16200000" flipH="1">
              <a:off x="1326340" y="4826763"/>
              <a:ext cx="2333815" cy="737226"/>
            </a:xfrm>
            <a:prstGeom prst="bentConnector2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32974A2-8891-0545-9A05-8F8BD6A7BB68}"/>
                </a:ext>
              </a:extLst>
            </p:cNvPr>
            <p:cNvCxnSpPr>
              <a:cxnSpLocks/>
            </p:cNvCxnSpPr>
            <p:nvPr/>
          </p:nvCxnSpPr>
          <p:spPr>
            <a:xfrm>
              <a:off x="2124635" y="4028469"/>
              <a:ext cx="73722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141008-ACB4-DB49-90EA-177DE8A28837}"/>
              </a:ext>
            </a:extLst>
          </p:cNvPr>
          <p:cNvGrpSpPr/>
          <p:nvPr/>
        </p:nvGrpSpPr>
        <p:grpSpPr>
          <a:xfrm flipH="1">
            <a:off x="9199909" y="3165014"/>
            <a:ext cx="737226" cy="2333815"/>
            <a:chOff x="2124635" y="4028468"/>
            <a:chExt cx="737226" cy="2333815"/>
          </a:xfrm>
        </p:grpSpPr>
        <p:cxnSp>
          <p:nvCxnSpPr>
            <p:cNvPr id="21" name="꺾인 연결선[E] 20">
              <a:extLst>
                <a:ext uri="{FF2B5EF4-FFF2-40B4-BE49-F238E27FC236}">
                  <a16:creationId xmlns:a16="http://schemas.microsoft.com/office/drawing/2014/main" id="{54AD45A0-4322-064E-9949-2AE13CB11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26340" y="4826763"/>
              <a:ext cx="2333815" cy="737226"/>
            </a:xfrm>
            <a:prstGeom prst="bentConnector2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F16D093D-84E6-3048-B0CE-0640CFBE48BE}"/>
                </a:ext>
              </a:extLst>
            </p:cNvPr>
            <p:cNvCxnSpPr>
              <a:cxnSpLocks/>
            </p:cNvCxnSpPr>
            <p:nvPr/>
          </p:nvCxnSpPr>
          <p:spPr>
            <a:xfrm>
              <a:off x="2124635" y="4028469"/>
              <a:ext cx="737224" cy="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27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227795" y="1494726"/>
            <a:ext cx="8424101" cy="1309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대한민국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등산객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약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3,200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만명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 위험지역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관계기관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지자체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국립공원관리공단 등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98007-CB5B-1948-AE88-FD46966534FA}"/>
              </a:ext>
            </a:extLst>
          </p:cNvPr>
          <p:cNvSpPr/>
          <p:nvPr/>
        </p:nvSpPr>
        <p:spPr>
          <a:xfrm>
            <a:off x="1621101" y="4811564"/>
            <a:ext cx="9144000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“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사고를 사전에 예방하고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spcAft>
                <a:spcPts val="1600"/>
              </a:spcAft>
            </a:pP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위험 지역에 대한 효율적 관리 방향을 제시하자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”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/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139E66-2A88-9C41-BA8B-4B87EC6FACBF}"/>
              </a:ext>
            </a:extLst>
          </p:cNvPr>
          <p:cNvSpPr/>
          <p:nvPr/>
        </p:nvSpPr>
        <p:spPr>
          <a:xfrm>
            <a:off x="1166183" y="1501836"/>
            <a:ext cx="1636987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WHO?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81F2E8-ED6D-5741-B10F-394D087FD54C}"/>
              </a:ext>
            </a:extLst>
          </p:cNvPr>
          <p:cNvSpPr/>
          <p:nvPr/>
        </p:nvSpPr>
        <p:spPr>
          <a:xfrm>
            <a:off x="1010529" y="3397031"/>
            <a:ext cx="1948290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4678C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WHAT?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556124-F3D6-7040-8188-7EE3048E6017}"/>
              </a:ext>
            </a:extLst>
          </p:cNvPr>
          <p:cNvSpPr/>
          <p:nvPr/>
        </p:nvSpPr>
        <p:spPr>
          <a:xfrm>
            <a:off x="4911560" y="3359620"/>
            <a:ext cx="4185761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 사고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날씨 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지질 정보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A80E825E-B4DA-6941-8544-EBEF95963A15}"/>
              </a:ext>
            </a:extLst>
          </p:cNvPr>
          <p:cNvSpPr/>
          <p:nvPr/>
        </p:nvSpPr>
        <p:spPr>
          <a:xfrm>
            <a:off x="4911560" y="4171970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3F6EDA-27FA-A647-9555-9D42C3D45F0B}"/>
              </a:ext>
            </a:extLst>
          </p:cNvPr>
          <p:cNvSpPr/>
          <p:nvPr/>
        </p:nvSpPr>
        <p:spPr>
          <a:xfrm>
            <a:off x="5530507" y="3973343"/>
            <a:ext cx="3818674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분석을 통한 </a:t>
            </a:r>
            <a:r>
              <a:rPr kumimoji="1" lang="ko-KR" altLang="en-US" sz="28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위험도 예측 </a:t>
            </a:r>
            <a:endParaRPr kumimoji="1" lang="en-US" altLang="ko-KR" sz="28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5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727676" y="4304787"/>
            <a:ext cx="2736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4932783" y="1793661"/>
            <a:ext cx="2326435" cy="23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E262E2-E429-8E49-9AA3-5A9EB1419234}"/>
              </a:ext>
            </a:extLst>
          </p:cNvPr>
          <p:cNvSpPr txBox="1"/>
          <p:nvPr/>
        </p:nvSpPr>
        <p:spPr>
          <a:xfrm>
            <a:off x="187856" y="142845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기대효과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C431B2C-D226-DC45-B54F-6CBAB0BF3FDE}"/>
              </a:ext>
            </a:extLst>
          </p:cNvPr>
          <p:cNvSpPr/>
          <p:nvPr/>
        </p:nvSpPr>
        <p:spPr>
          <a:xfrm>
            <a:off x="564771" y="1753923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등산객에게 일어날 수 있는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산악 사고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를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사전에 예방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DA5A64-8068-CB44-8355-1D35289BBAC2}"/>
              </a:ext>
            </a:extLst>
          </p:cNvPr>
          <p:cNvSpPr/>
          <p:nvPr/>
        </p:nvSpPr>
        <p:spPr>
          <a:xfrm>
            <a:off x="576454" y="2856270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위험 지역에 대한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효율적인 관리 방향 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제시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82EA77-87E6-B048-9214-9766BF1D6DCC}"/>
              </a:ext>
            </a:extLst>
          </p:cNvPr>
          <p:cNvSpPr/>
          <p:nvPr/>
        </p:nvSpPr>
        <p:spPr>
          <a:xfrm>
            <a:off x="576454" y="3942023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정확한 분석 결과        몇명의 안전지킴이</a:t>
            </a:r>
            <a:r>
              <a:rPr lang="en-US" altLang="ko-KR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?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효율적으로 배치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할지 예측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8A82B3E-0C3C-1242-9925-F423A344B024}"/>
              </a:ext>
            </a:extLst>
          </p:cNvPr>
          <p:cNvSpPr/>
          <p:nvPr/>
        </p:nvSpPr>
        <p:spPr>
          <a:xfrm>
            <a:off x="576454" y="5024639"/>
            <a:ext cx="11062457" cy="7330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안전 시설물</a:t>
            </a:r>
            <a:r>
              <a:rPr lang="en-US" altLang="ko-KR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,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표지판 정비</a:t>
            </a:r>
            <a:r>
              <a:rPr lang="en-US" altLang="ko-KR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,</a:t>
            </a:r>
            <a:r>
              <a:rPr lang="ko-KR" altLang="en-US" sz="2400" b="1" dirty="0">
                <a:solidFill>
                  <a:srgbClr val="4678CE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보강 위치 </a:t>
            </a:r>
            <a:r>
              <a:rPr lang="ko-KR" altLang="en-US" sz="2400" b="1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예측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FCC29120-DBC2-4C45-A071-9D1CB5723A62}"/>
              </a:ext>
            </a:extLst>
          </p:cNvPr>
          <p:cNvSpPr/>
          <p:nvPr/>
        </p:nvSpPr>
        <p:spPr>
          <a:xfrm>
            <a:off x="4250000" y="4123864"/>
            <a:ext cx="389466" cy="3693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92C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53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3134292" y="4224972"/>
            <a:ext cx="592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 현황 및 연구 계획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4712024" y="1930400"/>
            <a:ext cx="2767953" cy="1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7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889706" y="727620"/>
            <a:ext cx="8172430" cy="1463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1.</a:t>
            </a:r>
            <a:r>
              <a:rPr kumimoji="1"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소방청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산악사고 데이터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(2010~2018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년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약 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85000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건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  시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도 정보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신고 일시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발생 개요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사고 종별 데이터</a:t>
            </a:r>
          </a:p>
          <a:p>
            <a:pPr algn="ctr">
              <a:lnSpc>
                <a:spcPct val="150000"/>
              </a:lnSpc>
            </a:pPr>
            <a:endParaRPr kumimoji="1" lang="en-US" altLang="ko-KR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D5498E-9174-F347-9E00-F6F89621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08" y="1620982"/>
            <a:ext cx="1219810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C96EC-4BEC-E649-9776-D5DF759A92BB}"/>
              </a:ext>
            </a:extLst>
          </p:cNvPr>
          <p:cNvSpPr/>
          <p:nvPr/>
        </p:nvSpPr>
        <p:spPr>
          <a:xfrm>
            <a:off x="1251007" y="805235"/>
            <a:ext cx="76033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2.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기상자료개방포털 과거 날씨 데이터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 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(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약 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780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만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건</a:t>
            </a: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)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날짜 별 기온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강수량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풍속</a:t>
            </a:r>
            <a:r>
              <a:rPr lang="en-US" altLang="ko-KR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일조량 등 기상요소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2467E8-8C92-9249-9637-06A3EC1F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77" y="1836958"/>
            <a:ext cx="8351405" cy="47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71C429-E1C5-AF4D-808A-D42FD58ED604}"/>
              </a:ext>
            </a:extLst>
          </p:cNvPr>
          <p:cNvSpPr/>
          <p:nvPr/>
        </p:nvSpPr>
        <p:spPr>
          <a:xfrm>
            <a:off x="1057975" y="873613"/>
            <a:ext cx="97000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지질 정보 서비스 시스템 지질 데이터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(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현재 약 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1</a:t>
            </a:r>
            <a:r>
              <a:rPr lang="ko-KR" altLang="en-US" sz="2800" b="1" dirty="0" err="1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만건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). -&gt; scraping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 지층</a:t>
            </a:r>
            <a:r>
              <a:rPr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대표 암상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C05050-9082-A944-B3F5-89F40DCC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75" y="2245583"/>
            <a:ext cx="5029200" cy="4102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9D932-2D1C-E740-BCE5-51B182F20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711" y="2245583"/>
            <a:ext cx="5109944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C23933-E46E-2246-992D-EE7DEC346D73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08D56A-00F2-6848-9083-DD4DB25C97A4}"/>
              </a:ext>
            </a:extLst>
          </p:cNvPr>
          <p:cNvSpPr/>
          <p:nvPr/>
        </p:nvSpPr>
        <p:spPr>
          <a:xfrm>
            <a:off x="1016411" y="666842"/>
            <a:ext cx="1751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Web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UI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11498-4B93-9446-8E0F-6A54250E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51" y="1251617"/>
            <a:ext cx="8734498" cy="52358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823FDE-644C-4045-9078-6570A5336D5A}"/>
              </a:ext>
            </a:extLst>
          </p:cNvPr>
          <p:cNvSpPr/>
          <p:nvPr/>
        </p:nvSpPr>
        <p:spPr>
          <a:xfrm>
            <a:off x="7620000" y="2826327"/>
            <a:ext cx="2843249" cy="3661096"/>
          </a:xfrm>
          <a:prstGeom prst="rect">
            <a:avLst/>
          </a:prstGeom>
          <a:solidFill>
            <a:schemeClr val="tx1">
              <a:lumMod val="85000"/>
              <a:lumOff val="15000"/>
              <a:alpha val="11000"/>
            </a:schemeClr>
          </a:solidFill>
          <a:ln>
            <a:solidFill>
              <a:schemeClr val="tx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55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D2D3F1F-76C4-BB48-B6FF-52A49E46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05" y="1542826"/>
            <a:ext cx="7341436" cy="4653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469EC-68E7-F349-BC6E-B34AAC6A90C1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E940D6-86E0-8447-82F8-D3E6D071F201}"/>
              </a:ext>
            </a:extLst>
          </p:cNvPr>
          <p:cNvSpPr/>
          <p:nvPr/>
        </p:nvSpPr>
        <p:spPr>
          <a:xfrm>
            <a:off x="1057975" y="873613"/>
            <a:ext cx="1491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5.</a:t>
            </a:r>
            <a:r>
              <a:rPr lang="ko-KR" altLang="en-US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Model</a:t>
            </a:r>
            <a:endParaRPr lang="ko-KR" altLang="en-US" sz="28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3D098B-318F-B643-9DBA-6A6BDA971133}"/>
              </a:ext>
            </a:extLst>
          </p:cNvPr>
          <p:cNvSpPr/>
          <p:nvPr/>
        </p:nvSpPr>
        <p:spPr>
          <a:xfrm>
            <a:off x="1524000" y="5704622"/>
            <a:ext cx="914400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r>
              <a:rPr lang="en-US" altLang="ko-KR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“Wide &amp; Deep Learning”</a:t>
            </a: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/>
            <a:br>
              <a:rPr lang="ko-KR" altLang="en-US" sz="28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lang="ko-KR" altLang="en-US" sz="2800" dirty="0">
              <a:solidFill>
                <a:schemeClr val="accent4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11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C8CBB-8E56-F448-9052-80E792A83E71}"/>
              </a:ext>
            </a:extLst>
          </p:cNvPr>
          <p:cNvSpPr txBox="1"/>
          <p:nvPr/>
        </p:nvSpPr>
        <p:spPr>
          <a:xfrm>
            <a:off x="5312229" y="189089"/>
            <a:ext cx="1505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901893" y="2559876"/>
            <a:ext cx="1127086" cy="1456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34545" y="4200945"/>
            <a:ext cx="2068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2872644" y="4202057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6115448" y="4203169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8575311" y="4200945"/>
            <a:ext cx="3520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진행현황 및 계획</a:t>
            </a:r>
            <a:endParaRPr kumimoji="1"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lum bright="100000" contrast="100000"/>
          </a:blip>
          <a:stretch>
            <a:fillRect/>
          </a:stretch>
        </p:blipFill>
        <p:spPr>
          <a:xfrm>
            <a:off x="3575013" y="2539398"/>
            <a:ext cx="1461750" cy="14973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lum bright="100000" contrast="100000"/>
          </a:blip>
          <a:stretch>
            <a:fillRect/>
          </a:stretch>
        </p:blipFill>
        <p:spPr>
          <a:xfrm>
            <a:off x="6533587" y="2524631"/>
            <a:ext cx="1526869" cy="1526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lum bright="100000" contrast="100000"/>
          </a:blip>
          <a:stretch>
            <a:fillRect/>
          </a:stretch>
        </p:blipFill>
        <p:spPr>
          <a:xfrm>
            <a:off x="9410102" y="2676292"/>
            <a:ext cx="1653515" cy="11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진행 현황 및 연구 계획</a:t>
            </a: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76ADC9EC-6F44-4F49-BB76-628EB602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38" y="-5486400"/>
            <a:ext cx="162814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CF27DC9B-F691-E344-AD05-948F0CE9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024" y="-5334000"/>
            <a:ext cx="9255714" cy="37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DD9B2C-D425-DA42-B17C-4FB77A0BCF6F}"/>
              </a:ext>
            </a:extLst>
          </p:cNvPr>
          <p:cNvSpPr/>
          <p:nvPr/>
        </p:nvSpPr>
        <p:spPr>
          <a:xfrm>
            <a:off x="1784942" y="1819141"/>
            <a:ext cx="8622115" cy="369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수집한 데이터들을 토대로</a:t>
            </a:r>
            <a:endParaRPr lang="en-US" altLang="ko-KR" sz="32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산악 사고</a:t>
            </a: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와 해당 위치의 </a:t>
            </a: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날씨</a:t>
            </a:r>
            <a:r>
              <a:rPr lang="en-US" altLang="ko-KR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accent4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지질</a:t>
            </a:r>
            <a:r>
              <a:rPr lang="en-US" altLang="ko-KR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정보 분석</a:t>
            </a:r>
          </a:p>
          <a:p>
            <a:pPr algn="ctr">
              <a:lnSpc>
                <a:spcPct val="150000"/>
              </a:lnSpc>
            </a:pPr>
            <a:br>
              <a:rPr lang="ko-KR" altLang="en-US" sz="32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</a:br>
            <a:endParaRPr kumimoji="1" lang="en-US" altLang="ko-KR" sz="32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F6A0BAE-A256-104B-A361-3B36F89E48D4}"/>
              </a:ext>
            </a:extLst>
          </p:cNvPr>
          <p:cNvSpPr/>
          <p:nvPr/>
        </p:nvSpPr>
        <p:spPr>
          <a:xfrm>
            <a:off x="3232678" y="4907625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63DD1-6AFD-5A42-A123-412676450F25}"/>
              </a:ext>
            </a:extLst>
          </p:cNvPr>
          <p:cNvSpPr/>
          <p:nvPr/>
        </p:nvSpPr>
        <p:spPr>
          <a:xfrm>
            <a:off x="4012308" y="4586217"/>
            <a:ext cx="5145961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 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천건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별 위험도 예측</a:t>
            </a:r>
            <a:endParaRPr kumimoji="1" lang="en-US" altLang="ko-KR" sz="36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56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8090A-2F5B-C54F-86EC-316895E6C154}"/>
              </a:ext>
            </a:extLst>
          </p:cNvPr>
          <p:cNvSpPr txBox="1"/>
          <p:nvPr/>
        </p:nvSpPr>
        <p:spPr>
          <a:xfrm>
            <a:off x="3887703" y="28750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41695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0364741-A6E1-EC45-8D23-AA5C79684662}"/>
              </a:ext>
            </a:extLst>
          </p:cNvPr>
          <p:cNvSpPr/>
          <p:nvPr/>
        </p:nvSpPr>
        <p:spPr>
          <a:xfrm>
            <a:off x="160419" y="0"/>
            <a:ext cx="11373853" cy="74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44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Reference</a:t>
            </a:r>
            <a:endParaRPr lang="en" altLang="ko-KR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  <a:p>
            <a:pPr>
              <a:spcAft>
                <a:spcPts val="1600"/>
              </a:spcAft>
            </a:pPr>
            <a:r>
              <a:rPr lang="en" altLang="ko-KR" sz="2400" dirty="0">
                <a:solidFill>
                  <a:srgbClr val="595959"/>
                </a:solidFill>
                <a:latin typeface="Arial" panose="020B0604020202020204" pitchFamily="34" charset="0"/>
              </a:rPr>
              <a:t>-</a:t>
            </a: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2"/>
              </a:rPr>
              <a:t>http://blog.daum.net/_blog/BlogTypeView.do?blogid=0B1aZ&amp;articleno=16908128&amp;categoryId=982349&amp;regdt=20180628114017</a:t>
            </a:r>
            <a:endParaRPr lang="en" altLang="ko-KR" dirty="0"/>
          </a:p>
          <a:p>
            <a:pPr>
              <a:spcAft>
                <a:spcPts val="1600"/>
              </a:spcAft>
            </a:pPr>
            <a:br>
              <a:rPr lang="en" altLang="ko-KR" dirty="0"/>
            </a:br>
            <a:r>
              <a:rPr lang="en" altLang="ko-KR" sz="2400" dirty="0">
                <a:solidFill>
                  <a:srgbClr val="595959"/>
                </a:solidFill>
                <a:latin typeface="Arial" panose="020B0604020202020204" pitchFamily="34" charset="0"/>
              </a:rPr>
              <a:t>-</a:t>
            </a: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3"/>
              </a:rPr>
              <a:t>https://www.msn.com/ko-kr/news/national/119-%EC%82%B0%EC%95%85%EA%B5%AC%EC%A1%B0-%EB%A7%A4%EB%85%84-1%EB%A7%8C%EA%B1%B4-%EB%84%98%EC%96%B4%E2%80%A6%EB%AC%B4%EB%A6%AC%ED%95%9C-%EC%82%B0%ED%96%89-%ED%94%BC%ED%95%B4%EC%95%BC/ar-BBTScs7</a:t>
            </a:r>
            <a:br>
              <a:rPr lang="en" altLang="ko-KR" dirty="0"/>
            </a:br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4"/>
              </a:rPr>
              <a:t>https://www.data.go.kr/emphasisData/show.do?coreDataInsttCode=1400000&amp;coreDataSn=1</a:t>
            </a:r>
            <a:endParaRPr lang="en" altLang="ko-KR" dirty="0"/>
          </a:p>
          <a:p>
            <a:pPr>
              <a:spcBef>
                <a:spcPts val="1000"/>
              </a:spcBef>
            </a:pP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https://www.yna.co.kr/view/AKR20171015043700030</a:t>
            </a:r>
            <a:endParaRPr lang="en" altLang="ko-KR" dirty="0"/>
          </a:p>
          <a:p>
            <a:pPr>
              <a:spcBef>
                <a:spcPts val="1000"/>
              </a:spcBef>
            </a:pPr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6"/>
              </a:rPr>
              <a:t>http://kosis.kr/statisticsList/statisticsListIndex.do?menuId=M_01_01&amp;vwcd=MT_ZTITLE&amp;parmTabId=M_01_01&amp;parentId=D2.1;D2_15606.2;#SelectStatsBoxDiv</a:t>
            </a:r>
            <a:endParaRPr lang="en" altLang="ko-KR" dirty="0"/>
          </a:p>
          <a:p>
            <a:br>
              <a:rPr lang="en" altLang="ko-KR" dirty="0"/>
            </a:br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7"/>
              </a:rPr>
              <a:t>http://www.gnnews.co.kr/news/articleView.html?idxno=296798</a:t>
            </a:r>
            <a:endParaRPr lang="en" altLang="ko-KR" dirty="0"/>
          </a:p>
          <a:p>
            <a:r>
              <a:rPr lang="en" altLang="ko-KR" u="sng" dirty="0">
                <a:solidFill>
                  <a:srgbClr val="0097A7"/>
                </a:solidFill>
                <a:latin typeface="Arial" panose="020B0604020202020204" pitchFamily="34" charset="0"/>
                <a:hlinkClick r:id="rId8"/>
              </a:rPr>
              <a:t>http://www.riss.kr/search/detail/DetailView.do?p_mat_type=be54d9b8bc7cdb09&amp;control_no=71f61f69090562edffe0bdc3ef48d419#redirect</a:t>
            </a:r>
            <a:r>
              <a:rPr lang="en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" altLang="ko-KR" dirty="0"/>
          </a:p>
          <a:p>
            <a:br>
              <a:rPr lang="en" altLang="ko-KR" dirty="0"/>
            </a:br>
            <a:br>
              <a:rPr lang="en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15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lum bright="100000" contrast="100000"/>
          </a:blip>
          <a:stretch>
            <a:fillRect/>
          </a:stretch>
        </p:blipFill>
        <p:spPr>
          <a:xfrm>
            <a:off x="5248701" y="1930400"/>
            <a:ext cx="1694598" cy="218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634405" y="4304787"/>
            <a:ext cx="2923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추진 배경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9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A766C-8BFC-C247-B671-4B87437BCA96}"/>
              </a:ext>
            </a:extLst>
          </p:cNvPr>
          <p:cNvSpPr txBox="1"/>
          <p:nvPr/>
        </p:nvSpPr>
        <p:spPr>
          <a:xfrm>
            <a:off x="1774515" y="2012423"/>
            <a:ext cx="5101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우리나라 연 </a:t>
            </a:r>
            <a:r>
              <a:rPr kumimoji="1" lang="en-US" altLang="ko-KR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1</a:t>
            </a:r>
            <a:r>
              <a:rPr kumimoji="1" lang="ko-KR" altLang="en-US" sz="28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회 이상 </a:t>
            </a:r>
            <a:r>
              <a:rPr kumimoji="1" lang="ko-KR" altLang="en-US" sz="4000" dirty="0">
                <a:solidFill>
                  <a:schemeClr val="bg1"/>
                </a:solidFill>
                <a:latin typeface="BM HANNA Pro" panose="020B0600000101010101" pitchFamily="34" charset="-127"/>
                <a:ea typeface="BM HANNA Pro" panose="020B0600000101010101" pitchFamily="34" charset="-127"/>
              </a:rPr>
              <a:t>등산 인구</a:t>
            </a:r>
            <a:endParaRPr kumimoji="1" lang="en-US" altLang="ko-KR" sz="4000" dirty="0">
              <a:solidFill>
                <a:schemeClr val="bg1"/>
              </a:solidFill>
              <a:latin typeface="BM HANNA Pro" panose="020B0600000101010101" pitchFamily="34" charset="-127"/>
              <a:ea typeface="BM HANNA Pro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83A9C-3697-7B4C-BBC1-B88025F5CA9D}"/>
              </a:ext>
            </a:extLst>
          </p:cNvPr>
          <p:cNvSpPr txBox="1"/>
          <p:nvPr/>
        </p:nvSpPr>
        <p:spPr>
          <a:xfrm>
            <a:off x="3288364" y="2941640"/>
            <a:ext cx="3419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성인 인구의 약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77%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kumimoji="1" lang="en-US" altLang="ko-KR" sz="40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517405" y="4303375"/>
            <a:ext cx="5581976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</a:t>
            </a:r>
            <a:r>
              <a:rPr kumimoji="1"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근무에 따른 여가활동 조사 결과</a:t>
            </a:r>
            <a:endParaRPr kumimoji="1" lang="en-US" altLang="ko-KR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등산</a:t>
            </a:r>
            <a:r>
              <a:rPr kumimoji="1" lang="ko-KR" altLang="en-US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통계청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EC9443-89F7-5A4D-96E2-5919BC59FB26}"/>
              </a:ext>
            </a:extLst>
          </p:cNvPr>
          <p:cNvSpPr/>
          <p:nvPr/>
        </p:nvSpPr>
        <p:spPr>
          <a:xfrm>
            <a:off x="7002375" y="2012423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 </a:t>
            </a:r>
            <a:r>
              <a:rPr kumimoji="1" lang="en-US" altLang="ko-KR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3200</a:t>
            </a:r>
            <a:r>
              <a:rPr kumimoji="1" lang="ko-KR" altLang="en-US" sz="40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만명</a:t>
            </a:r>
            <a:endParaRPr lang="ko-KR" altLang="en-US" sz="4000" dirty="0">
              <a:solidFill>
                <a:schemeClr val="accent4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4B8705-1A3F-6B48-A2E3-C52B49D82B62}"/>
              </a:ext>
            </a:extLst>
          </p:cNvPr>
          <p:cNvSpPr/>
          <p:nvPr/>
        </p:nvSpPr>
        <p:spPr>
          <a:xfrm>
            <a:off x="6533078" y="3143325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(2019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 산림청 기준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24C0203-542D-ED49-8362-E24300C38CCC}"/>
              </a:ext>
            </a:extLst>
          </p:cNvPr>
          <p:cNvSpPr/>
          <p:nvPr/>
        </p:nvSpPr>
        <p:spPr>
          <a:xfrm>
            <a:off x="2401818" y="3095832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3858582" y="5245099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049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2867839" y="5284934"/>
            <a:ext cx="6934912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최근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년간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연간 발생률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매년 약 </a:t>
            </a:r>
            <a:r>
              <a:rPr kumimoji="1" lang="en-US" altLang="ko-KR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7000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건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국가재난관리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23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분야 중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인적 재난 </a:t>
            </a:r>
            <a:r>
              <a:rPr kumimoji="1" lang="en-US" altLang="ko-KR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소방청 재난연감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2528710" y="5455358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2392C3-A254-E14A-9CE4-535B4F1C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39" y="1005218"/>
            <a:ext cx="6493399" cy="37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747817" y="4745660"/>
            <a:ext cx="273344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출처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국가통계포털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KOSIS]</a:t>
            </a:r>
          </a:p>
        </p:txBody>
      </p:sp>
    </p:spTree>
    <p:extLst>
      <p:ext uri="{BB962C8B-B14F-4D97-AF65-F5344CB8AC3E}">
        <p14:creationId xmlns:p14="http://schemas.microsoft.com/office/powerpoint/2010/main" val="265090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368333" y="4977956"/>
            <a:ext cx="5969903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소방활동 장애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지역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위치 확인 곤란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지역 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53F2212-8F97-3F4F-9B84-C6F3CCA627D9}"/>
              </a:ext>
            </a:extLst>
          </p:cNvPr>
          <p:cNvSpPr/>
          <p:nvPr/>
        </p:nvSpPr>
        <p:spPr>
          <a:xfrm>
            <a:off x="2690075" y="5054682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373413" y="4216162"/>
            <a:ext cx="3445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연구원 정책과제연구보고서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서울시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119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출동 상황관리 개선방안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2112E0-34B0-AA4B-9F95-E258CD20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922598"/>
            <a:ext cx="84836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5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BAFF61-0B4A-064A-B7DB-4942A725CF69}"/>
              </a:ext>
            </a:extLst>
          </p:cNvPr>
          <p:cNvSpPr/>
          <p:nvPr/>
        </p:nvSpPr>
        <p:spPr>
          <a:xfrm>
            <a:off x="4373413" y="4216162"/>
            <a:ext cx="3445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연구원 정책과제연구보고서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서울시 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119</a:t>
            </a:r>
            <a:r>
              <a:rPr kumimoji="1"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출동 상황관리 개선방안</a:t>
            </a:r>
            <a:r>
              <a:rPr kumimoji="1"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2112E0-34B0-AA4B-9F95-E258CD20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922598"/>
            <a:ext cx="84836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E15999-31D9-F04C-9111-85978136F6B4}"/>
              </a:ext>
            </a:extLst>
          </p:cNvPr>
          <p:cNvSpPr/>
          <p:nvPr/>
        </p:nvSpPr>
        <p:spPr>
          <a:xfrm>
            <a:off x="2377010" y="4940159"/>
            <a:ext cx="2839239" cy="5816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GIS(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지령운영시스템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endParaRPr kumimoji="1"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1E11102-C6BD-8046-A4B3-0C4AAA44151D}"/>
              </a:ext>
            </a:extLst>
          </p:cNvPr>
          <p:cNvSpPr/>
          <p:nvPr/>
        </p:nvSpPr>
        <p:spPr>
          <a:xfrm>
            <a:off x="1715318" y="5040853"/>
            <a:ext cx="678258" cy="504972"/>
          </a:xfrm>
          <a:prstGeom prst="rightArrow">
            <a:avLst/>
          </a:prstGeom>
          <a:solidFill>
            <a:srgbClr val="467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00CC80-1823-5D47-A0F7-54B56F7BE486}"/>
              </a:ext>
            </a:extLst>
          </p:cNvPr>
          <p:cNvSpPr/>
          <p:nvPr/>
        </p:nvSpPr>
        <p:spPr>
          <a:xfrm>
            <a:off x="4770587" y="4937615"/>
            <a:ext cx="6096000" cy="1689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운영 절차의 전산화 미흡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시간 과다 소요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GPS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작동 미흡  </a:t>
            </a:r>
            <a:r>
              <a:rPr kumimoji="1"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위치정보의 부정확성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관련 정보 간 </a:t>
            </a:r>
            <a:r>
              <a:rPr kumimoji="1" lang="ko-KR" altLang="en-US" sz="24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itchFamily="2" charset="2"/>
              </a:rPr>
              <a:t>연계 및 확장성 미흡</a:t>
            </a:r>
            <a:endParaRPr kumimoji="1" lang="en-US" altLang="ko-KR" sz="24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409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12AB690-16A1-E842-9A81-5618B9876052}"/>
              </a:ext>
            </a:extLst>
          </p:cNvPr>
          <p:cNvSpPr/>
          <p:nvPr/>
        </p:nvSpPr>
        <p:spPr>
          <a:xfrm>
            <a:off x="3478983" y="2184813"/>
            <a:ext cx="5498621" cy="2488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즉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인적 재난 </a:t>
            </a:r>
            <a:r>
              <a:rPr kumimoji="1"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 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산악사고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 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예방</a:t>
            </a:r>
            <a:r>
              <a:rPr kumimoji="1" lang="en-US" altLang="ko-KR" sz="3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kumimoji="1" lang="ko-KR" altLang="en-US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가장 중요</a:t>
            </a:r>
            <a:endParaRPr kumimoji="1" lang="en-US" altLang="ko-KR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40D8-B190-BA4A-9C9C-374020D289CA}"/>
              </a:ext>
            </a:extLst>
          </p:cNvPr>
          <p:cNvSpPr txBox="1"/>
          <p:nvPr/>
        </p:nvSpPr>
        <p:spPr>
          <a:xfrm>
            <a:off x="187856" y="142845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kumimoji="1"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156117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E5EB96-CBD8-4E48-9181-A712126AC3D9}"/>
              </a:ext>
            </a:extLst>
          </p:cNvPr>
          <p:cNvSpPr txBox="1"/>
          <p:nvPr/>
        </p:nvSpPr>
        <p:spPr>
          <a:xfrm>
            <a:off x="4161017" y="4304787"/>
            <a:ext cx="3869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kumimoji="1" lang="ko-KR" altLang="en-US" sz="4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kumimoji="1" lang="en-US" altLang="ko-KR" sz="4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5048171" y="1930400"/>
            <a:ext cx="2095658" cy="2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lnSpc>
            <a:spcPct val="150000"/>
          </a:lnSpc>
          <a:defRPr sz="2400" dirty="0" err="1" smtClean="0">
            <a:latin typeface="나눔바른고딕OTF 옛한글" panose="02000503000000000000" pitchFamily="50" charset="-127"/>
            <a:ea typeface="나눔바른고딕OTF 옛한글" panose="02000503000000000000" pitchFamily="50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650</Words>
  <Application>Microsoft Macintosh PowerPoint</Application>
  <PresentationFormat>와이드스크린</PresentationFormat>
  <Paragraphs>133</Paragraphs>
  <Slides>22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배달의민족 한나체 Pro</vt:lpstr>
      <vt:lpstr>Arial</vt:lpstr>
      <vt:lpstr>맑은 고딕</vt:lpstr>
      <vt:lpstr>BM HANNA Air</vt:lpstr>
      <vt:lpstr>배달의민족 도현</vt:lpstr>
      <vt:lpstr>맑은 고딕</vt:lpstr>
      <vt:lpstr>BM HANNA Pro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정영서</dc:creator>
  <cp:lastModifiedBy>정영서</cp:lastModifiedBy>
  <cp:revision>96</cp:revision>
  <cp:lastPrinted>2019-08-14T05:42:28Z</cp:lastPrinted>
  <dcterms:created xsi:type="dcterms:W3CDTF">2019-05-23T09:45:20Z</dcterms:created>
  <dcterms:modified xsi:type="dcterms:W3CDTF">2019-08-14T06:39:25Z</dcterms:modified>
</cp:coreProperties>
</file>